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54778-A78F-4842-8526-4303BD609BE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0F25D-0A15-46B4-8915-E3C0FCA33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1752600"/>
            <a:ext cx="38862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Script" pitchFamily="34" charset="0"/>
              </a:rPr>
              <a:t>Correct </a:t>
            </a:r>
            <a:br>
              <a:rPr lang="en-US" sz="6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Script" pitchFamily="34" charset="0"/>
              </a:rPr>
            </a:br>
            <a:r>
              <a:rPr lang="en-US" dirty="0" smtClean="0">
                <a:latin typeface="Segoe Script" pitchFamily="34" charset="0"/>
              </a:rPr>
              <a:t>or </a:t>
            </a:r>
            <a:br>
              <a:rPr lang="en-US" dirty="0" smtClean="0">
                <a:latin typeface="Segoe Script" pitchFamily="34" charset="0"/>
              </a:rPr>
            </a:br>
            <a:r>
              <a:rPr lang="en-US" sz="6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Script" pitchFamily="34" charset="0"/>
              </a:rPr>
              <a:t>Incorrect</a:t>
            </a:r>
            <a:endParaRPr lang="en-US" sz="6000" dirty="0">
              <a:solidFill>
                <a:schemeClr val="tx1">
                  <a:lumMod val="50000"/>
                  <a:lumOff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3505200"/>
            <a:ext cx="40386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See if the vocabulary words are used correctly in the following sentences. </a:t>
            </a:r>
            <a:endParaRPr lang="en-US" dirty="0"/>
          </a:p>
        </p:txBody>
      </p:sp>
      <p:pic>
        <p:nvPicPr>
          <p:cNvPr id="4" name="Picture 3" descr="drawing_light_bulb_with_pen_16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4214813" cy="4495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934200" y="1524000"/>
            <a:ext cx="16002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Most kids find playing video games </a:t>
            </a:r>
            <a:r>
              <a:rPr lang="en-US" sz="6000" i="1" dirty="0" smtClean="0"/>
              <a:t>tedious</a:t>
            </a:r>
            <a:r>
              <a:rPr lang="en-US" sz="6000" dirty="0" smtClean="0"/>
              <a:t>; they’d much rather endure a root canal.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MOST kids probably don’t find video games boring or dull or monotonous.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Teachers always want their students to do </a:t>
            </a:r>
            <a:r>
              <a:rPr lang="en-US" sz="6000" i="1" dirty="0" smtClean="0"/>
              <a:t>mediocre</a:t>
            </a:r>
            <a:r>
              <a:rPr lang="en-US" sz="6000" dirty="0" smtClean="0"/>
              <a:t> </a:t>
            </a:r>
            <a:r>
              <a:rPr lang="en-US" sz="6000" dirty="0" smtClean="0"/>
              <a:t>work.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Hardly. We don’t want kids to do second-rate or average work. We want kids to strive to do their very best.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Because I </a:t>
            </a:r>
            <a:r>
              <a:rPr lang="en-US" sz="6000" i="1" dirty="0" smtClean="0"/>
              <a:t>nurtured</a:t>
            </a:r>
            <a:r>
              <a:rPr lang="en-US" sz="6000" dirty="0" smtClean="0"/>
              <a:t> my plant by not watering it, it died.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If someone had </a:t>
            </a:r>
            <a:r>
              <a:rPr lang="en-US" sz="6000" i="1" dirty="0" smtClean="0"/>
              <a:t>nurtured</a:t>
            </a:r>
            <a:r>
              <a:rPr lang="en-US" sz="6000" dirty="0" smtClean="0"/>
              <a:t> a plant, he would have taken care of it—cultivated, cherished, looked after it.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Plankton tried to </a:t>
            </a:r>
            <a:r>
              <a:rPr lang="en-US" sz="6000" i="1" dirty="0" smtClean="0"/>
              <a:t>daunt</a:t>
            </a:r>
            <a:r>
              <a:rPr lang="en-US" sz="6000" dirty="0" smtClean="0"/>
              <a:t> Sponge Bob, but Sponge Bob was too naïve to realize Plankton was trying to scare him.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Correct</a:t>
            </a:r>
            <a:r>
              <a:rPr lang="en-US" sz="6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6000" dirty="0" smtClean="0"/>
              <a:t>Plankton is trying to </a:t>
            </a:r>
            <a:r>
              <a:rPr lang="en-US" sz="6000" i="1" dirty="0" smtClean="0"/>
              <a:t>daunt</a:t>
            </a:r>
            <a:r>
              <a:rPr lang="en-US" sz="6000" dirty="0" smtClean="0"/>
              <a:t> or </a:t>
            </a:r>
            <a:r>
              <a:rPr lang="en-US" sz="6000" i="1" dirty="0" smtClean="0"/>
              <a:t>scare</a:t>
            </a:r>
            <a:r>
              <a:rPr lang="en-US" sz="6000" dirty="0" smtClean="0"/>
              <a:t> Sponge Bob. Notice how this sentence repeats the meaning of the word (context clues).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I tuned out the unessential but honed in on the </a:t>
            </a:r>
            <a:r>
              <a:rPr lang="en-US" sz="6000" i="1" dirty="0" smtClean="0"/>
              <a:t>superfluous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The </a:t>
            </a:r>
            <a:r>
              <a:rPr lang="en-US" sz="6000" i="1" dirty="0" smtClean="0"/>
              <a:t>superfluous</a:t>
            </a:r>
            <a:r>
              <a:rPr lang="en-US" sz="6000" dirty="0" smtClean="0"/>
              <a:t> is the unessential or extra.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Mary was the sweetest gal, always smiling and seeking ways to help others. She was quite </a:t>
            </a:r>
            <a:r>
              <a:rPr lang="en-US" sz="6000" i="1" dirty="0" smtClean="0"/>
              <a:t>condescending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The soldiers received a </a:t>
            </a:r>
            <a:r>
              <a:rPr lang="en-US" sz="6000" dirty="0" smtClean="0"/>
              <a:t>mandate from their commanding officer; thus, they had no choice but to follow his commands.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Correct</a:t>
            </a:r>
            <a:r>
              <a:rPr lang="en-US" sz="6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6000" dirty="0" smtClean="0"/>
              <a:t>A </a:t>
            </a:r>
            <a:r>
              <a:rPr lang="en-US" sz="6000" i="1" dirty="0" smtClean="0"/>
              <a:t>mandate</a:t>
            </a:r>
            <a:r>
              <a:rPr lang="en-US" sz="6000" dirty="0" smtClean="0"/>
              <a:t> is a command or order. It can also be authorization or permission. </a:t>
            </a:r>
          </a:p>
          <a:p>
            <a:pPr marL="0" indent="0">
              <a:buNone/>
            </a:pPr>
            <a:r>
              <a:rPr lang="en-US" sz="4400" dirty="0" smtClean="0"/>
              <a:t>Example: She gave us a mandate to proceed with our plans.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I love my job, so I plan to give my boss my </a:t>
            </a:r>
            <a:r>
              <a:rPr lang="en-US" sz="6000" i="1" dirty="0" smtClean="0"/>
              <a:t>resignation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You wouldn’t be giving a formal notice that you’re </a:t>
            </a:r>
            <a:r>
              <a:rPr lang="en-US" sz="6000" dirty="0" smtClean="0"/>
              <a:t>leaving </a:t>
            </a:r>
            <a:r>
              <a:rPr lang="en-US" sz="6000" smtClean="0"/>
              <a:t>because </a:t>
            </a:r>
            <a:r>
              <a:rPr lang="en-US" sz="6000" smtClean="0"/>
              <a:t>you </a:t>
            </a:r>
            <a:r>
              <a:rPr lang="en-US" sz="6000" dirty="0" smtClean="0"/>
              <a:t>love </a:t>
            </a:r>
            <a:r>
              <a:rPr lang="en-US" sz="6000" smtClean="0"/>
              <a:t>your </a:t>
            </a:r>
            <a:r>
              <a:rPr lang="en-US" sz="6000" smtClean="0"/>
              <a:t>job</a:t>
            </a:r>
            <a:r>
              <a:rPr lang="en-US" sz="600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Her </a:t>
            </a:r>
            <a:r>
              <a:rPr lang="en-US" sz="6000" i="1" dirty="0" smtClean="0"/>
              <a:t>acrimony</a:t>
            </a:r>
            <a:r>
              <a:rPr lang="en-US" sz="6000" dirty="0" smtClean="0"/>
              <a:t> won her the title of Ms. Congeniality.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i="1" dirty="0" smtClean="0"/>
              <a:t>Congenial</a:t>
            </a:r>
            <a:r>
              <a:rPr lang="en-US" sz="6000" dirty="0" smtClean="0"/>
              <a:t> means friendly or pleasant whereas </a:t>
            </a:r>
            <a:r>
              <a:rPr lang="en-US" sz="6000" i="1" dirty="0" smtClean="0"/>
              <a:t>acrimony</a:t>
            </a:r>
            <a:r>
              <a:rPr lang="en-US" sz="6000" dirty="0" smtClean="0"/>
              <a:t> is bitterness or spite or unfriendliness.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His dilatory work habits caused him to earn bad grades.</a:t>
            </a:r>
            <a:endParaRPr lang="en-US" sz="6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Correct</a:t>
            </a:r>
            <a:r>
              <a:rPr lang="en-US" sz="6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6000" dirty="0" smtClean="0"/>
              <a:t>Someone who is </a:t>
            </a:r>
            <a:r>
              <a:rPr lang="en-US" sz="6000" i="1" dirty="0" smtClean="0"/>
              <a:t>dilatory</a:t>
            </a:r>
            <a:r>
              <a:rPr lang="en-US" sz="6000" dirty="0" smtClean="0"/>
              <a:t> is negligent or lagging or lazy.</a:t>
            </a:r>
            <a:endParaRPr lang="en-US" sz="6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Sally has an eclectic collection of music: she appreciates Bach and Third Day and Journey.</a:t>
            </a:r>
            <a:endParaRPr lang="en-US" sz="6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Sally does have an assorted or diverse range of musical appetite.</a:t>
            </a:r>
            <a:endParaRPr 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Mary would have been acting superior to others if she were </a:t>
            </a:r>
            <a:r>
              <a:rPr lang="en-US" sz="6000" i="1" dirty="0" smtClean="0"/>
              <a:t>condescending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When Tim sawed off his </a:t>
            </a:r>
            <a:r>
              <a:rPr lang="en-US" sz="6000" dirty="0" smtClean="0"/>
              <a:t>arm with the chainsaw, Mom remained </a:t>
            </a:r>
            <a:r>
              <a:rPr lang="en-US" sz="6000" dirty="0" smtClean="0"/>
              <a:t>composed, running around the yard, screaming, “Help! Someone. Help!”</a:t>
            </a:r>
            <a:endParaRPr lang="en-US" sz="6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dirty="0" smtClean="0"/>
              <a:t>Mom lost it. She di</a:t>
            </a:r>
            <a:r>
              <a:rPr lang="en-US" sz="6000" dirty="0" smtClean="0"/>
              <a:t>d not stay cool, calm, and collected.</a:t>
            </a:r>
            <a:endParaRPr lang="en-US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I was starving, and when Billy got a </a:t>
            </a:r>
            <a:r>
              <a:rPr lang="en-US" sz="6000" i="1" dirty="0" smtClean="0"/>
              <a:t>prodigious</a:t>
            </a:r>
            <a:r>
              <a:rPr lang="en-US" sz="6000" dirty="0" smtClean="0"/>
              <a:t> piece of chocolate cake and I got a tiny one, </a:t>
            </a:r>
            <a:r>
              <a:rPr lang="en-US" sz="6000" dirty="0" smtClean="0"/>
              <a:t>I was saying, “Really.”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</a:t>
            </a:r>
            <a:r>
              <a:rPr lang="en-US" sz="6000" dirty="0" smtClean="0">
                <a:solidFill>
                  <a:srgbClr val="FF0000"/>
                </a:solidFill>
              </a:rPr>
              <a:t>orrect</a:t>
            </a:r>
            <a:r>
              <a:rPr lang="en-US" sz="6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6000" dirty="0" smtClean="0"/>
              <a:t>Billy’s cake was huge. (Granted this is an exaggeration or hyperbole!)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Tommy always acted uninterested, always </a:t>
            </a:r>
            <a:r>
              <a:rPr lang="en-US" sz="6000" i="1" dirty="0" smtClean="0"/>
              <a:t>nonchalant</a:t>
            </a:r>
            <a:r>
              <a:rPr lang="en-US" sz="6000" dirty="0" smtClean="0"/>
              <a:t> when someone asked his opinion.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Correct</a:t>
            </a:r>
            <a:r>
              <a:rPr lang="en-US" sz="6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6000" dirty="0" smtClean="0"/>
              <a:t>Acting unconcerned or casual would make Tommy seem uninterested.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His </a:t>
            </a:r>
            <a:r>
              <a:rPr lang="en-US" sz="6000" i="1" dirty="0" smtClean="0"/>
              <a:t>fervent</a:t>
            </a:r>
            <a:r>
              <a:rPr lang="en-US" sz="6000" dirty="0" smtClean="0"/>
              <a:t> and </a:t>
            </a:r>
            <a:r>
              <a:rPr lang="en-US" sz="6000" i="1" dirty="0" smtClean="0"/>
              <a:t>nonchalant</a:t>
            </a:r>
            <a:r>
              <a:rPr lang="en-US" sz="6000" dirty="0" smtClean="0"/>
              <a:t> attitude made me wonder why he even bothered showing up to the meeting.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Incorrect:</a:t>
            </a:r>
          </a:p>
          <a:p>
            <a:pPr marL="0" indent="0">
              <a:buNone/>
            </a:pPr>
            <a:r>
              <a:rPr lang="en-US" sz="6000" i="1" dirty="0" smtClean="0"/>
              <a:t>Fervent</a:t>
            </a:r>
            <a:r>
              <a:rPr lang="en-US" sz="6000" dirty="0" smtClean="0"/>
              <a:t> and </a:t>
            </a:r>
            <a:r>
              <a:rPr lang="en-US" sz="6000" i="1" dirty="0" err="1" smtClean="0"/>
              <a:t>nonchalent</a:t>
            </a:r>
            <a:r>
              <a:rPr lang="en-US" sz="6000" dirty="0" smtClean="0"/>
              <a:t> are opposite behaviors. To be fervent is to be passionate or enthusiastic.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542</Words>
  <Application>Microsoft Office PowerPoint</Application>
  <PresentationFormat>On-screen Show (4:3)</PresentationFormat>
  <Paragraphs>49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Correct  or  Incorrect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  or  Incorrect</dc:title>
  <dc:creator>lhuff</dc:creator>
  <cp:lastModifiedBy>lhuff</cp:lastModifiedBy>
  <cp:revision>14</cp:revision>
  <dcterms:created xsi:type="dcterms:W3CDTF">2012-01-10T15:03:26Z</dcterms:created>
  <dcterms:modified xsi:type="dcterms:W3CDTF">2012-01-27T15:50:30Z</dcterms:modified>
</cp:coreProperties>
</file>